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32" r:id="rId5"/>
  </p:sldMasterIdLst>
  <p:sldIdLst>
    <p:sldId id="264" r:id="rId6"/>
    <p:sldId id="268" r:id="rId7"/>
    <p:sldId id="271" r:id="rId8"/>
    <p:sldId id="267" r:id="rId9"/>
    <p:sldId id="258" r:id="rId10"/>
    <p:sldId id="269" r:id="rId11"/>
    <p:sldId id="270" r:id="rId12"/>
    <p:sldId id="272" r:id="rId13"/>
    <p:sldId id="273" r:id="rId14"/>
    <p:sldId id="276" r:id="rId15"/>
    <p:sldId id="277" r:id="rId16"/>
    <p:sldId id="278" r:id="rId17"/>
    <p:sldId id="279" r:id="rId18"/>
    <p:sldId id="275" r:id="rId19"/>
    <p:sldId id="280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EDFDC9-A61D-4627-BE44-83054CE337C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0BCBD9-C8DE-4260-8E2E-B26E27D5EBFA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КОМПЛЕКС МЕР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7D3B3F86-1D9E-4D62-B2EC-B03C2FF02F0E}" type="parTrans" cxnId="{E40C3DFF-C8C3-47C5-9A3E-0B00475226B1}">
      <dgm:prSet/>
      <dgm:spPr/>
      <dgm:t>
        <a:bodyPr/>
        <a:lstStyle/>
        <a:p>
          <a:endParaRPr lang="ru-RU"/>
        </a:p>
      </dgm:t>
    </dgm:pt>
    <dgm:pt modelId="{70AD19C9-AA99-42DB-9B60-FDAE44A0EBCC}" type="sibTrans" cxnId="{E40C3DFF-C8C3-47C5-9A3E-0B00475226B1}">
      <dgm:prSet/>
      <dgm:spPr/>
      <dgm:t>
        <a:bodyPr/>
        <a:lstStyle/>
        <a:p>
          <a:endParaRPr lang="ru-RU"/>
        </a:p>
      </dgm:t>
    </dgm:pt>
    <dgm:pt modelId="{439313E0-0348-458B-AD19-2B1D29898484}" type="pres">
      <dgm:prSet presAssocID="{22EDFDC9-A61D-4627-BE44-83054CE337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3D83E-E30B-417C-AD64-01B40E31C0B8}" type="pres">
      <dgm:prSet presAssocID="{6A0BCBD9-C8DE-4260-8E2E-B26E27D5EBFA}" presName="parentText" presStyleLbl="node1" presStyleIdx="0" presStyleCnt="1" custLinFactNeighborX="-1333" custLinFactNeighborY="50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6BE0F1-A89A-4CD9-B332-2650BD489B46}" type="presOf" srcId="{22EDFDC9-A61D-4627-BE44-83054CE337C6}" destId="{439313E0-0348-458B-AD19-2B1D29898484}" srcOrd="0" destOrd="0" presId="urn:microsoft.com/office/officeart/2005/8/layout/vList2"/>
    <dgm:cxn modelId="{344AE9CE-7BE9-43EC-82E7-7A2E53B0B2D6}" type="presOf" srcId="{6A0BCBD9-C8DE-4260-8E2E-B26E27D5EBFA}" destId="{5BE3D83E-E30B-417C-AD64-01B40E31C0B8}" srcOrd="0" destOrd="0" presId="urn:microsoft.com/office/officeart/2005/8/layout/vList2"/>
    <dgm:cxn modelId="{E40C3DFF-C8C3-47C5-9A3E-0B00475226B1}" srcId="{22EDFDC9-A61D-4627-BE44-83054CE337C6}" destId="{6A0BCBD9-C8DE-4260-8E2E-B26E27D5EBFA}" srcOrd="0" destOrd="0" parTransId="{7D3B3F86-1D9E-4D62-B2EC-B03C2FF02F0E}" sibTransId="{70AD19C9-AA99-42DB-9B60-FDAE44A0EBCC}"/>
    <dgm:cxn modelId="{31ACEA65-9C19-491A-9B99-EEE04221D487}" type="presParOf" srcId="{439313E0-0348-458B-AD19-2B1D29898484}" destId="{5BE3D83E-E30B-417C-AD64-01B40E31C0B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9FA389-4089-4583-9710-95048D5E11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4D7993-5B76-4EAB-9B23-B648F1A0E570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ПОКАЗАТЕЛИ КОМПЛЕКСА МЕР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666F6F86-4B9D-47DE-A6C7-1854699A82F6}" type="parTrans" cxnId="{9F495D68-9469-400F-86C8-09350A174E33}">
      <dgm:prSet/>
      <dgm:spPr/>
      <dgm:t>
        <a:bodyPr/>
        <a:lstStyle/>
        <a:p>
          <a:endParaRPr lang="ru-RU" dirty="0"/>
        </a:p>
      </dgm:t>
    </dgm:pt>
    <dgm:pt modelId="{F75A0E05-1CF8-425D-9EC7-5A1C61D1D6E9}" type="sibTrans" cxnId="{9F495D68-9469-400F-86C8-09350A174E33}">
      <dgm:prSet/>
      <dgm:spPr/>
      <dgm:t>
        <a:bodyPr/>
        <a:lstStyle/>
        <a:p>
          <a:endParaRPr lang="ru-RU" dirty="0"/>
        </a:p>
      </dgm:t>
    </dgm:pt>
    <dgm:pt modelId="{8B85B378-1B97-4519-BE2D-E5E1EA919BF3}" type="pres">
      <dgm:prSet presAssocID="{459FA389-4089-4583-9710-95048D5E11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8523D-100A-4294-A942-8C28ECF6216B}" type="pres">
      <dgm:prSet presAssocID="{744D7993-5B76-4EAB-9B23-B648F1A0E570}" presName="parentText" presStyleLbl="node1" presStyleIdx="0" presStyleCnt="1" custLinFactNeighborX="1167" custLinFactNeighborY="-122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43237B-4F17-4228-8DCE-1A9E59E32FDF}" type="presOf" srcId="{744D7993-5B76-4EAB-9B23-B648F1A0E570}" destId="{CEE8523D-100A-4294-A942-8C28ECF6216B}" srcOrd="0" destOrd="0" presId="urn:microsoft.com/office/officeart/2005/8/layout/vList2"/>
    <dgm:cxn modelId="{232C6655-5E64-4115-A8E7-C2A4C0D721D4}" type="presOf" srcId="{459FA389-4089-4583-9710-95048D5E11DB}" destId="{8B85B378-1B97-4519-BE2D-E5E1EA919BF3}" srcOrd="0" destOrd="0" presId="urn:microsoft.com/office/officeart/2005/8/layout/vList2"/>
    <dgm:cxn modelId="{9F495D68-9469-400F-86C8-09350A174E33}" srcId="{459FA389-4089-4583-9710-95048D5E11DB}" destId="{744D7993-5B76-4EAB-9B23-B648F1A0E570}" srcOrd="0" destOrd="0" parTransId="{666F6F86-4B9D-47DE-A6C7-1854699A82F6}" sibTransId="{F75A0E05-1CF8-425D-9EC7-5A1C61D1D6E9}"/>
    <dgm:cxn modelId="{C4FE5ABB-5BB4-454A-8508-E478263725E5}" type="presParOf" srcId="{8B85B378-1B97-4519-BE2D-E5E1EA919BF3}" destId="{CEE8523D-100A-4294-A942-8C28ECF621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AFFFE5-2824-4FED-8015-292B25C1D0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D83E38-36A1-46EB-B9E7-F7EEED9A1446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ПОКАЗАТЕЛИ КОМПЛЕКСА МЕР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A6F7FB8-E1D7-424A-8303-B4A2027AEC90}" type="parTrans" cxnId="{FFEC48B4-C5C7-48E0-8722-B71879C67750}">
      <dgm:prSet/>
      <dgm:spPr/>
      <dgm:t>
        <a:bodyPr/>
        <a:lstStyle/>
        <a:p>
          <a:endParaRPr lang="ru-RU"/>
        </a:p>
      </dgm:t>
    </dgm:pt>
    <dgm:pt modelId="{FA7601CB-EDDB-4A73-AE35-378015837B67}" type="sibTrans" cxnId="{FFEC48B4-C5C7-48E0-8722-B71879C67750}">
      <dgm:prSet/>
      <dgm:spPr/>
      <dgm:t>
        <a:bodyPr/>
        <a:lstStyle/>
        <a:p>
          <a:endParaRPr lang="ru-RU"/>
        </a:p>
      </dgm:t>
    </dgm:pt>
    <dgm:pt modelId="{A8DC7615-1357-449D-8F7A-F4332BBCFE02}" type="pres">
      <dgm:prSet presAssocID="{FDAFFFE5-2824-4FED-8015-292B25C1D0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DA5DFA-E519-412B-AAA7-2C919F3C0166}" type="pres">
      <dgm:prSet presAssocID="{22D83E38-36A1-46EB-B9E7-F7EEED9A14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9DB20-5F45-493D-902C-3C59C1F32063}" type="presOf" srcId="{FDAFFFE5-2824-4FED-8015-292B25C1D002}" destId="{A8DC7615-1357-449D-8F7A-F4332BBCFE02}" srcOrd="0" destOrd="0" presId="urn:microsoft.com/office/officeart/2005/8/layout/vList2"/>
    <dgm:cxn modelId="{B5CDC493-4F54-47E2-8F91-56B0DA9D72C9}" type="presOf" srcId="{22D83E38-36A1-46EB-B9E7-F7EEED9A1446}" destId="{27DA5DFA-E519-412B-AAA7-2C919F3C0166}" srcOrd="0" destOrd="0" presId="urn:microsoft.com/office/officeart/2005/8/layout/vList2"/>
    <dgm:cxn modelId="{FFEC48B4-C5C7-48E0-8722-B71879C67750}" srcId="{FDAFFFE5-2824-4FED-8015-292B25C1D002}" destId="{22D83E38-36A1-46EB-B9E7-F7EEED9A1446}" srcOrd="0" destOrd="0" parTransId="{DA6F7FB8-E1D7-424A-8303-B4A2027AEC90}" sibTransId="{FA7601CB-EDDB-4A73-AE35-378015837B67}"/>
    <dgm:cxn modelId="{9BFCC97F-06C5-4B80-954E-B08DD89478A3}" type="presParOf" srcId="{A8DC7615-1357-449D-8F7A-F4332BBCFE02}" destId="{27DA5DFA-E519-412B-AAA7-2C919F3C01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E3D83E-E30B-417C-AD64-01B40E31C0B8}">
      <dsp:nvSpPr>
        <dsp:cNvPr id="0" name=""/>
        <dsp:cNvSpPr/>
      </dsp:nvSpPr>
      <dsp:spPr>
        <a:xfrm>
          <a:off x="0" y="1079"/>
          <a:ext cx="6172199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КОМПЛЕКС МЕР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79"/>
        <a:ext cx="6172199" cy="11419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E8523D-100A-4294-A942-8C28ECF6216B}">
      <dsp:nvSpPr>
        <dsp:cNvPr id="0" name=""/>
        <dsp:cNvSpPr/>
      </dsp:nvSpPr>
      <dsp:spPr>
        <a:xfrm>
          <a:off x="0" y="0"/>
          <a:ext cx="6172199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ПОКАЗАТЕЛИ КОМПЛЕКСА МЕР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6172199" cy="11419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DA5DFA-E519-412B-AAA7-2C919F3C0166}">
      <dsp:nvSpPr>
        <dsp:cNvPr id="0" name=""/>
        <dsp:cNvSpPr/>
      </dsp:nvSpPr>
      <dsp:spPr>
        <a:xfrm>
          <a:off x="0" y="539"/>
          <a:ext cx="5678388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ПОКАЗАТЕЛИ КОМПЛЕКСА МЕР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39"/>
        <a:ext cx="5678388" cy="1141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3581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1882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693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3941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376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871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77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4735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551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9593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839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4596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4973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47850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6673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4604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47741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4732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80289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05956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334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5246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08517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47735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27666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45351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585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43119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44276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299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4402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12306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17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59634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14755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75883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1669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04967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10434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84432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738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486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070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995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884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D30F-644E-4D0E-B163-F71A2C11B7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94AA-2BB5-4056-BBC6-2AF6DB2D014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7164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463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D30F-644E-4D0E-B163-F71A2C11B7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E94AA-2BB5-4056-BBC6-2AF6DB2D01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079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824D30F-644E-4D0E-B163-F71A2C11B7C1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5AE94AA-2BB5-4056-BBC6-2AF6DB2D0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kadr.miccedu.ru/" TargetMode="External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186628"/>
            <a:ext cx="3492395" cy="2310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15409"/>
            <a:ext cx="3492395" cy="2200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6141619" y="242088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>1897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1619" y="3601853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>2017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5400000">
            <a:off x="6379880" y="2932535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.....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6426" y="851228"/>
            <a:ext cx="42484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ЯТЭК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ea typeface="Batang" pitchFamily="18" charset="-127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4438" y="2860021"/>
            <a:ext cx="403244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120 </a:t>
            </a:r>
          </a:p>
          <a:p>
            <a:pPr algn="ctr"/>
            <a:r>
              <a:rPr lang="ru-RU" sz="7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лет</a:t>
            </a:r>
            <a:endParaRPr lang="ru-RU" sz="7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1765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5"/>
            <a:ext cx="8136904" cy="51020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Три  стратегических направления:</a:t>
            </a:r>
          </a:p>
          <a:p>
            <a:r>
              <a:rPr lang="ru-RU" sz="32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обеспечение соответствия квалификации выпускников требованиям современной экономики;</a:t>
            </a:r>
          </a:p>
          <a:p>
            <a:r>
              <a:rPr lang="ru-RU" sz="32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консолидация ресурсов бизнеса, государства и сферы образования в развитии системы  СПО;</a:t>
            </a:r>
          </a:p>
          <a:p>
            <a:r>
              <a:rPr lang="ru-RU" sz="32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мониторинг качества подготовки кадров</a:t>
            </a:r>
          </a:p>
          <a:p>
            <a:endParaRPr lang="ru-RU" sz="3200" dirty="0">
              <a:solidFill>
                <a:schemeClr val="accent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Осадчева</a:t>
            </a:r>
            <a:r>
              <a:rPr lang="ru-RU" dirty="0" smtClean="0"/>
              <a:t> С.А. ФИРО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6B97-5DEF-449C-B098-5CA2750E5D41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004432963"/>
              </p:ext>
            </p:extLst>
          </p:nvPr>
        </p:nvGraphicFramePr>
        <p:xfrm>
          <a:off x="1485900" y="274638"/>
          <a:ext cx="61722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9429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2772885794"/>
              </p:ext>
            </p:extLst>
          </p:nvPr>
        </p:nvGraphicFramePr>
        <p:xfrm>
          <a:off x="1043608" y="82678"/>
          <a:ext cx="61722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308304" y="692696"/>
            <a:ext cx="1627938" cy="63976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7400" dirty="0"/>
              <a:t>      </a:t>
            </a:r>
            <a:r>
              <a:rPr lang="ru-RU" sz="9800" dirty="0" smtClean="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9800" dirty="0" smtClean="0"/>
              <a:t> </a:t>
            </a:r>
            <a:endParaRPr lang="ru-RU" sz="98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79512" y="1340770"/>
            <a:ext cx="7488832" cy="4785395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студентов  ПОО, обучающихся по наиболее востребованным и перспективным профессиям и специальностям СПО, участвующих в региональных чемпионатах профессионального мастерства WSR, региональных этапах всероссийских олимпиад профессионального мастерства, отраслевых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чемпионатах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Доля выпускников ПОО, завершивших обучение по наиболее востребованным и перспективным профессиям и специальностям СПО, получивших сертификат в независимых центрах оценки и сертификации квалификаций или получивших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«Медаль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профессионализма» в соответствии со стандартами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668344" y="1412776"/>
            <a:ext cx="1303902" cy="44253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50%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40%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Осадчева С.А. ФИРО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6B97-5DEF-449C-B098-5CA2750E5D4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25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2730824106"/>
              </p:ext>
            </p:extLst>
          </p:nvPr>
        </p:nvGraphicFramePr>
        <p:xfrm>
          <a:off x="1485900" y="273050"/>
          <a:ext cx="567838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452320" y="1124744"/>
            <a:ext cx="1465920" cy="63976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3200" dirty="0" smtClean="0"/>
              <a:t>  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11560" y="1700809"/>
            <a:ext cx="6624736" cy="442535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 ПОО, в которых осуществляется подготовка кадров по наиболее востребованным и перспективным профессиям и специальностям  СПО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руководителей и педагогических работников  ПОО, прошедших  ДПО  по вопросам подготовки кадров по наиболее востребованным и перспективным профессиям и специальностям  СПО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Доля субъектов РФ, чьи команды участвуют в национальных чемпионатах профессионального мастерства, в том числе национальном чемпионате WSR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7524328" y="1700808"/>
            <a:ext cx="1224136" cy="39512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50 %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6000 чел.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90%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Осадчева С.А. ФИРО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6B97-5DEF-449C-B098-5CA2750E5D4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23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2348880"/>
            <a:ext cx="8496944" cy="40324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	Создание в РФ конкурентоспособной системы  СПО, обеспечивающей </a:t>
            </a:r>
            <a:r>
              <a:rPr lang="ru-RU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подготовку высококвалифицированных специалистов и рабочих кадров в соответствии с современными стандартами и передовыми технологиями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обеспечив увеличение к концу 2020 года до 50 тыс. человек численности выпускников образовательных организаций, реализующих программы СПО, продемонстрировавших уровень подготовки, соответствующий стандартам </a:t>
            </a:r>
            <a:r>
              <a:rPr lang="ru-RU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Ворлдскиллс</a:t>
            </a: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Россия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6B97-5DEF-449C-B098-5CA2750E5D41}" type="slidenum">
              <a:rPr lang="ru-RU">
                <a:solidFill>
                  <a:prstClr val="black"/>
                </a:solidFill>
                <a:latin typeface="Lucida Sans Unicode"/>
              </a:rPr>
              <a:pPr/>
              <a:t>13</a:t>
            </a:fld>
            <a:endParaRPr lang="ru-RU">
              <a:solidFill>
                <a:prstClr val="black"/>
              </a:solidFill>
              <a:latin typeface="Lucida Sans Unicode"/>
            </a:endParaRPr>
          </a:p>
        </p:txBody>
      </p:sp>
      <p:grpSp>
        <p:nvGrpSpPr>
          <p:cNvPr id="5" name="Группа 6"/>
          <p:cNvGrpSpPr/>
          <p:nvPr/>
        </p:nvGrpSpPr>
        <p:grpSpPr>
          <a:xfrm>
            <a:off x="395536" y="548680"/>
            <a:ext cx="8424936" cy="1438350"/>
            <a:chOff x="0" y="29160"/>
            <a:chExt cx="6172199" cy="105946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29160"/>
              <a:ext cx="6172199" cy="90167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«РАБОЧИЕ </a:t>
              </a:r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КАДРЫ ДЛЯ ПЕРЕДОВЫХ ТЕХНОЛОГИЙ»</a:t>
              </a:r>
            </a:p>
            <a:p>
              <a:r>
                <a:rPr lang="en-US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hlinkClick r:id="rId2"/>
                </a:rPr>
                <a:t>https://rkadr.miccedu.ru</a:t>
              </a:r>
              <a:r>
                <a:rPr lang="ru-RU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endParaRPr lang="ru-RU" dirty="0"/>
            </a:p>
          </p:txBody>
        </p:sp>
        <p:sp>
          <p:nvSpPr>
            <p:cNvPr id="9" name="Скругленный прямоугольник 4"/>
            <p:cNvSpPr/>
            <p:nvPr/>
          </p:nvSpPr>
          <p:spPr>
            <a:xfrm>
              <a:off x="54373" y="83533"/>
              <a:ext cx="6063453" cy="1005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>
                <a:buNone/>
              </a:pPr>
              <a:endParaRPr lang="ru-RU" b="1" dirty="0" smtClean="0"/>
            </a:p>
          </p:txBody>
        </p:sp>
      </p:grpSp>
    </p:spTree>
    <p:extLst>
      <p:ext uri="{BB962C8B-B14F-4D97-AF65-F5344CB8AC3E}">
        <p14:creationId xmlns="" xmlns:p14="http://schemas.microsoft.com/office/powerpoint/2010/main" val="1385308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endParaRPr lang="ru-RU" sz="23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1. Лицензирование и внедрение специальностей новых ФГОС СПО по Топ-50 и Топ-регион</a:t>
            </a:r>
          </a:p>
          <a:p>
            <a:pPr algn="just">
              <a:lnSpc>
                <a:spcPct val="90000"/>
              </a:lnSpc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lvl="1" indent="-256032" algn="just">
              <a:lnSpc>
                <a:spcPct val="9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Участие в апробации с последующим внедрением ГИА выпускников с использованием нового инструмента оценки качества подготовки кадров – демонстрационного экзамена</a:t>
            </a:r>
          </a:p>
          <a:p>
            <a:pPr marL="365760" lvl="1" indent="-256032" algn="just">
              <a:lnSpc>
                <a:spcPct val="90000"/>
              </a:lnSpc>
              <a:spcBef>
                <a:spcPts val="400"/>
              </a:spcBef>
              <a:buSzPct val="68000"/>
              <a:buFont typeface="Wingdings 3"/>
              <a:buChar char=""/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Совершенствование МТБ и УМБ для подготовки кадров в соответствии с современными стандартами, в том числе для проведение демонстрационного экзамена</a:t>
            </a:r>
          </a:p>
          <a:p>
            <a:pPr>
              <a:lnSpc>
                <a:spcPct val="90000"/>
              </a:lnSpc>
            </a:pPr>
            <a:endParaRPr lang="ru-RU" sz="23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Векторы развития ЯТЭК</a:t>
            </a:r>
          </a:p>
        </p:txBody>
      </p:sp>
      <p:pic>
        <p:nvPicPr>
          <p:cNvPr id="5" name="Picture 2" descr="https://yatec.edu.yar.ru/emblema1_w273_h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32656"/>
            <a:ext cx="1368152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90000"/>
              </a:lnSpc>
            </a:pPr>
            <a:endParaRPr lang="ru-RU" sz="23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Организация площадок Региональных чемпионатов «Молодые профессионалы» на базе ГПОУ ЯО ЯТЭ: Предпринимательство, Организация экскурсионных услуг, Документационное обеспечение управления и архивоведение, Администрирование отеля + участие в компетенциях Поварское дело, Логистика</a:t>
            </a:r>
          </a:p>
          <a:p>
            <a:pPr algn="just">
              <a:lnSpc>
                <a:spcPct val="80000"/>
              </a:lnSpc>
              <a:buNone/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Повышение (непрерывное) квалификации педагогических и руководящих работников по вопросам внедрения новых  и актуализированных ФГОС СПО, в том числе подготовка экспертов демонстрационного экзамена по  компетенциям, которые сопряжены с программами, реализуемыми в ГПОУ ЯО </a:t>
            </a: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ЯТЭК</a:t>
            </a:r>
          </a:p>
          <a:p>
            <a:pPr algn="just">
              <a:lnSpc>
                <a:spcPct val="80000"/>
              </a:lnSpc>
              <a:buNone/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Совершенствование инклюзивного образования, в том числе через организацию площадки «</a:t>
            </a:r>
            <a:r>
              <a:rPr lang="ru-RU" sz="2600" b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Абилимпикс</a:t>
            </a: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600" b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 компетенции «Торговля</a:t>
            </a: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None/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Совершенствование работы с электронной образовательной средой М</a:t>
            </a:r>
            <a:r>
              <a:rPr lang="en-US" sz="2600" b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oodle</a:t>
            </a: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в том числе создание полного комплекта УМК по всем дисциплинам и ПМ, разработка и проведение дистанционных  конкурсов и олимпиад через данную образовательную </a:t>
            </a: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среду</a:t>
            </a: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Тиражирование опыта сетевого взаимодействия в рамках реализации образовательного проекта «Современный менеджер туризма»</a:t>
            </a:r>
          </a:p>
          <a:p>
            <a:pPr algn="just">
              <a:lnSpc>
                <a:spcPct val="80000"/>
              </a:lnSpc>
              <a:buNone/>
            </a:pPr>
            <a:endParaRPr lang="ru-RU" sz="26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Векторы развития ЯТЭК</a:t>
            </a:r>
          </a:p>
        </p:txBody>
      </p:sp>
      <p:pic>
        <p:nvPicPr>
          <p:cNvPr id="5" name="Picture 2" descr="https://yatec.edu.yar.ru/emblema1_w273_h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32656"/>
            <a:ext cx="1368152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5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060848"/>
            <a:ext cx="482453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Book Antiqua" pitchFamily="18" charset="0"/>
              </a:rPr>
              <a:t>Четырёхклассная торговая школа,</a:t>
            </a:r>
            <a:br>
              <a:rPr lang="ru-RU" sz="3600" dirty="0" smtClean="0">
                <a:latin typeface="Book Antiqua" pitchFamily="18" charset="0"/>
              </a:rPr>
            </a:br>
            <a:r>
              <a:rPr lang="ru-RU" sz="3600" dirty="0" smtClean="0">
                <a:latin typeface="Book Antiqua" pitchFamily="18" charset="0"/>
              </a:rPr>
              <a:t>1897 г</a:t>
            </a:r>
            <a:endParaRPr lang="ru-RU" sz="3600" dirty="0">
              <a:latin typeface="Book Antiqua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268760"/>
            <a:ext cx="3766387" cy="2808312"/>
          </a:xfr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957401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276872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 Antiqua" pitchFamily="18" charset="0"/>
              </a:rPr>
              <a:t>Новое здание Коммерческого училища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ул. Пробойная,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 1912 г.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72816"/>
            <a:ext cx="3870515" cy="2438425"/>
          </a:xfrm>
        </p:spPr>
      </p:pic>
    </p:spTree>
    <p:extLst>
      <p:ext uri="{BB962C8B-B14F-4D97-AF65-F5344CB8AC3E}">
        <p14:creationId xmlns="" xmlns:p14="http://schemas.microsoft.com/office/powerpoint/2010/main" val="2074915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5184576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Book Antiqua" pitchFamily="18" charset="0"/>
              </a:rPr>
              <a:t>Первый директор </a:t>
            </a:r>
            <a:r>
              <a:rPr lang="ru-RU" b="1" dirty="0" smtClean="0">
                <a:latin typeface="Book Antiqua" pitchFamily="18" charset="0"/>
              </a:rPr>
              <a:t>Артемий </a:t>
            </a:r>
            <a:r>
              <a:rPr lang="ru-RU" b="1" dirty="0" err="1" smtClean="0">
                <a:latin typeface="Book Antiqua" pitchFamily="18" charset="0"/>
              </a:rPr>
              <a:t>Подшивалов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36712"/>
            <a:ext cx="3546395" cy="5098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048462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52" b="40106"/>
          <a:stretch/>
        </p:blipFill>
        <p:spPr>
          <a:xfrm rot="16200000">
            <a:off x="4106942" y="1661570"/>
            <a:ext cx="5394611" cy="360039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39604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Book Antiqua" pitchFamily="18" charset="0"/>
                <a:cs typeface="Arabic Typesetting" pitchFamily="66" charset="-78"/>
              </a:rPr>
              <a:t>«…</a:t>
            </a:r>
            <a:r>
              <a:rPr lang="en-US" sz="4000" dirty="0" smtClean="0">
                <a:latin typeface="Ravie" pitchFamily="82" charset="0"/>
                <a:cs typeface="Arabic Typesetting" pitchFamily="66" charset="-78"/>
              </a:rPr>
              <a:t>[</a:t>
            </a:r>
            <a:r>
              <a:rPr lang="ru-RU" sz="4000" dirty="0" smtClean="0">
                <a:latin typeface="Book Antiqua" pitchFamily="18" charset="0"/>
                <a:cs typeface="Arabic Typesetting" pitchFamily="66" charset="-78"/>
              </a:rPr>
              <a:t>Училище</a:t>
            </a:r>
            <a:r>
              <a:rPr lang="en-US" sz="4000" dirty="0" smtClean="0">
                <a:latin typeface="Ravie" pitchFamily="82" charset="0"/>
                <a:cs typeface="Arabic Typesetting" pitchFamily="66" charset="-78"/>
              </a:rPr>
              <a:t>]</a:t>
            </a:r>
            <a:r>
              <a:rPr lang="ru-RU" sz="4000" dirty="0" smtClean="0">
                <a:latin typeface="Book Antiqua" pitchFamily="18" charset="0"/>
                <a:cs typeface="Arabic Typesetting" pitchFamily="66" charset="-78"/>
              </a:rPr>
              <a:t> имеет целью дать учащимся общее и специальное коммерческое образование»</a:t>
            </a:r>
            <a:endParaRPr lang="ru-RU" sz="4000" dirty="0">
              <a:latin typeface="Book Antiqua" pitchFamily="18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5162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637" r="1481"/>
          <a:stretch/>
        </p:blipFill>
        <p:spPr>
          <a:xfrm>
            <a:off x="539552" y="768775"/>
            <a:ext cx="3818129" cy="5390300"/>
          </a:xfr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52" b="40106"/>
          <a:stretch/>
        </p:blipFill>
        <p:spPr>
          <a:xfrm rot="16200000">
            <a:off x="4106942" y="1661570"/>
            <a:ext cx="5394611" cy="360039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554501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23" r="5373"/>
          <a:stretch/>
        </p:blipFill>
        <p:spPr bwMode="auto">
          <a:xfrm>
            <a:off x="5076056" y="2564904"/>
            <a:ext cx="3408219" cy="2523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64904"/>
            <a:ext cx="3418439" cy="2553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27584" y="458087"/>
            <a:ext cx="3600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>Ярославский торгово-экономический техникум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3921" y="796640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Ярославский колледж экономики и предпринимательской 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3789040"/>
            <a:ext cx="676875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Ярославский </a:t>
            </a:r>
          </a:p>
          <a:p>
            <a:pPr algn="ctr"/>
            <a:r>
              <a:rPr lang="ru-RU" sz="2800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торгово-экономический </a:t>
            </a:r>
          </a:p>
          <a:p>
            <a:pPr algn="ctr"/>
            <a:r>
              <a:rPr lang="ru-RU" sz="2800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колледж</a:t>
            </a:r>
            <a:endParaRPr lang="ru-RU" sz="2800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530" name="Picture 2" descr="https://yatec.edu.yar.ru/emblema1_w273_h1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5157192"/>
            <a:ext cx="2160240" cy="1563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68832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38.02.01 Экономика и бухгалтерский учет (по отраслям)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38.02.02 Страховое дело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38.02.03 Операционная деятельность в логистике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38.02.04 Коммерция (по отраслям)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38.02.05 Товароведение и экспертиза качества потребительских товаров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19.02.10 Технология продукции общественного питания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43.02.01 Организация обслуживания в общественном питании</a:t>
            </a:r>
          </a:p>
          <a:p>
            <a:r>
              <a:rPr lang="ru-RU" sz="3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43.02.10 Туризм (ТОП Регион)</a:t>
            </a:r>
          </a:p>
          <a:p>
            <a:r>
              <a:rPr lang="ru-RU" sz="3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43.02.14 Гостиничное дело (Топ-50)</a:t>
            </a: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46.02.01 Документационное обеспечение управления и архивоведение</a:t>
            </a:r>
          </a:p>
          <a:p>
            <a:endParaRPr lang="ru-RU" sz="38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Планируется: </a:t>
            </a:r>
            <a:r>
              <a:rPr lang="ru-RU" sz="3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г. – лицензирование специальности 43.02.15 Поварское и кондитерское дело  (Топ- 50);</a:t>
            </a:r>
            <a:endParaRPr lang="ru-RU" sz="38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Специальности колледжа</a:t>
            </a:r>
            <a:endParaRPr lang="ru-RU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yatec.edu.yar.ru/emblema1_w273_h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88640"/>
            <a:ext cx="1368152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91264" cy="4900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нормативно-правовыми документами, регулирующими деятельность ПОО СПО: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Послания Президента РФ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Указы Президента РФ, 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поручения Президента РФ, 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29 декабря 2012 г. N 273-ФЗ   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"Об образовании в Российской Федерации" 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Постановления Правительства РФ в сфере СПО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Приказы Министерства образования и науки РФ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Региональная нормативная база в сфере СПО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 мер, направленных на совершенствование системы среднего профессионального образования, на 2015-2020 годы  (распоряжение Правительства РФ от 3 марта 2015 г. № 349-р)</a:t>
            </a:r>
          </a:p>
          <a:p>
            <a:r>
              <a:rPr lang="ru-RU" sz="8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Приоритетный проект «Образование» 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«ПОДГОТОВКА ВЫСОКОКВАЛИФИЦИРОВАННЫХ СПЕЦИАЛИСТОВ И РАБОЧИХ КАДРОВ С УЧЕТОМ СОВРЕМЕННЫХ СТАНДАРТОВ И ПЕРЕДОВЫХ ТЕХНОЛОГИЙ</a:t>
            </a:r>
          </a:p>
          <a:p>
            <a:endParaRPr lang="ru-RU" sz="96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96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9600" b="1" dirty="0" smtClean="0"/>
          </a:p>
          <a:p>
            <a:pPr lvl="2">
              <a:lnSpc>
                <a:spcPct val="90000"/>
              </a:lnSpc>
            </a:pPr>
            <a:endParaRPr lang="ru-RU" sz="17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3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3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Векторы развития СПО</a:t>
            </a:r>
          </a:p>
        </p:txBody>
      </p:sp>
    </p:spTree>
  </p:cSld>
  <p:clrMapOvr>
    <a:masterClrMapping/>
  </p:clrMapOvr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623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Тема Office</vt:lpstr>
      <vt:lpstr>1_Тема Office</vt:lpstr>
      <vt:lpstr>2_Тема Office</vt:lpstr>
      <vt:lpstr>3_Тема Office</vt:lpstr>
      <vt:lpstr>Открытая</vt:lpstr>
      <vt:lpstr>Слайд 1</vt:lpstr>
      <vt:lpstr>Четырёхклассная торговая школа, 1897 г</vt:lpstr>
      <vt:lpstr>Новое здание Коммерческого училища ул. Пробойная,  1912 г.</vt:lpstr>
      <vt:lpstr>Первый директор Артемий Подшивалов</vt:lpstr>
      <vt:lpstr>Слайд 5</vt:lpstr>
      <vt:lpstr>Слайд 6</vt:lpstr>
      <vt:lpstr>Слайд 7</vt:lpstr>
      <vt:lpstr>Специальности колледжа</vt:lpstr>
      <vt:lpstr>Векторы развития СПО</vt:lpstr>
      <vt:lpstr>Слайд 10</vt:lpstr>
      <vt:lpstr>Слайд 11</vt:lpstr>
      <vt:lpstr>Слайд 12</vt:lpstr>
      <vt:lpstr>Слайд 13</vt:lpstr>
      <vt:lpstr>Векторы развития ЯТЭК</vt:lpstr>
      <vt:lpstr>Векторы развития ЯТЭК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UserT</dc:creator>
  <cp:lastModifiedBy>Костерина</cp:lastModifiedBy>
  <cp:revision>87</cp:revision>
  <dcterms:created xsi:type="dcterms:W3CDTF">2017-10-23T06:12:48Z</dcterms:created>
  <dcterms:modified xsi:type="dcterms:W3CDTF">2018-10-10T06:17:54Z</dcterms:modified>
</cp:coreProperties>
</file>